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9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3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0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7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0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8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9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9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1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3D087-27AD-4AE6-92E8-F50C9A04F9DD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B74F6-6744-45CC-86B3-78ACDA3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80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" y="1219203"/>
            <a:ext cx="11193780" cy="1470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Planning &amp;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Design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- 7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971800"/>
            <a:ext cx="832104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and presented 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Asst. Prof.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Dr.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Raquim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Nihad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Zehawi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45143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1" y="226368"/>
            <a:ext cx="5337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more simplified approach is adopted 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533400" y="973120"/>
            <a:ext cx="1661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 SSD &lt; L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533401" y="1828800"/>
                <a:ext cx="2238113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70C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𝒄𝒐𝒔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 dirty="0">
                          <a:solidFill>
                            <a:srgbClr val="0070C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𝑴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1" y="1828800"/>
                <a:ext cx="2238113" cy="7838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3581400" y="1828801"/>
                <a:ext cx="1787092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𝑺𝑺𝑫</m:t>
                          </m:r>
                        </m:den>
                      </m:f>
                      <m:r>
                        <a:rPr lang="en-US" sz="2400" b="1" i="1" dirty="0">
                          <a:solidFill>
                            <a:srgbClr val="0070C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𝑫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1828801"/>
                <a:ext cx="1787092" cy="7861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72454" y="2895600"/>
                <a:ext cx="4598118" cy="1004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1" i="1" dirty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 dirty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𝑺𝑺𝑫</m:t>
                                  </m:r>
                                </m:num>
                                <m:den>
                                  <m:r>
                                    <a:rPr lang="en-US" sz="2400" b="1" i="1" dirty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dirty="0">
                          <a:solidFill>
                            <a:srgbClr val="0070C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dirty="0">
                          <a:solidFill>
                            <a:srgbClr val="0070C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dirty="0">
                          <a:solidFill>
                            <a:srgbClr val="0070C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dirty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𝑹</m:t>
                              </m:r>
                              <m:r>
                                <a:rPr lang="en-US" sz="2400" b="1" i="1" dirty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b="1" i="1" dirty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𝑴</m:t>
                              </m:r>
                            </m:e>
                          </m:d>
                        </m:e>
                        <m:sup>
                          <m:r>
                            <a:rPr lang="en-US" sz="24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54" y="2895600"/>
                <a:ext cx="4598118" cy="10045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Arrow 9"/>
          <p:cNvSpPr/>
          <p:nvPr/>
        </p:nvSpPr>
        <p:spPr>
          <a:xfrm>
            <a:off x="882543" y="4309603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531248" y="3917861"/>
                <a:ext cx="1910716" cy="9681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>
                          <a:solidFill>
                            <a:srgbClr val="0070C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en-US" sz="2800" b="1" i="1" dirty="0">
                          <a:solidFill>
                            <a:srgbClr val="0070C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𝑺𝑺𝑫</m:t>
                              </m:r>
                            </m:e>
                            <m:sup>
                              <m:r>
                                <a:rPr lang="en-US" sz="2800" b="1" i="1" dirty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8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𝟖</m:t>
                          </m:r>
                          <m:r>
                            <a:rPr lang="en-US" sz="2800" b="1" i="1" dirty="0">
                              <a:solidFill>
                                <a:srgbClr val="0070C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1248" y="3917861"/>
                <a:ext cx="1910716" cy="9681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72454" y="5486401"/>
            <a:ext cx="1661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 SSD &gt; L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609710" y="5624899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645830" y="5233157"/>
                <a:ext cx="3164520" cy="928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en-US" sz="2800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  <m:d>
                            <m:dPr>
                              <m:ctrlPr>
                                <a:rPr lang="en-US" sz="2800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800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𝑺𝑺𝑫</m:t>
                              </m:r>
                              <m:r>
                                <a:rPr lang="en-US" sz="2800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800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𝑳</m:t>
                              </m:r>
                            </m:e>
                          </m:d>
                        </m:num>
                        <m:den>
                          <m:r>
                            <a:rPr lang="en-US" sz="2800" b="1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𝟖</m:t>
                          </m:r>
                          <m:r>
                            <a:rPr lang="en-US" sz="2800" b="1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830" y="5233157"/>
                <a:ext cx="3164520" cy="92871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360" y="208089"/>
            <a:ext cx="5325122" cy="560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1" y="4378655"/>
            <a:ext cx="104814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b="1" dirty="0"/>
              <a:t>If </a:t>
            </a:r>
            <a:r>
              <a:rPr lang="en-US" b="1" dirty="0"/>
              <a:t>the direct length of the line of sight at a horizontal curve = 30m, the radius </a:t>
            </a:r>
            <a:r>
              <a:rPr lang="en-US" b="1" dirty="0"/>
              <a:t>to the </a:t>
            </a:r>
            <a:r>
              <a:rPr lang="en-US" b="1" dirty="0"/>
              <a:t>inside centerline of the curve= 50m. Find the minimum distance an object can </a:t>
            </a:r>
            <a:r>
              <a:rPr lang="en-US" b="1" dirty="0"/>
              <a:t>be placed </a:t>
            </a:r>
            <a:r>
              <a:rPr lang="en-US" b="1" dirty="0"/>
              <a:t>from the centerline of the inside lane of the curve without reducing the </a:t>
            </a:r>
            <a:r>
              <a:rPr lang="en-US" b="1" dirty="0"/>
              <a:t>required SSD</a:t>
            </a:r>
            <a:r>
              <a:rPr lang="en-US" b="1" dirty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24510" y="16988"/>
            <a:ext cx="157767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481360"/>
            <a:ext cx="1181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horizontal curve having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240m , design speed= 60km/hr. Determine the minimum distance an object can be placed from the centerline of the inside lane of the curve without reducing the required SSD. Assume a flat road segment, perception- reaction time =2.5 sec, f=0.34.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3982998"/>
            <a:ext cx="157767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424511" y="1657782"/>
                <a:ext cx="8717451" cy="7043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𝑺𝑺𝑫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𝟐𝟕𝟖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𝑽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𝟐𝟓𝟒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𝒇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±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𝑮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𝟐𝟕𝟖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𝟔𝟎</m:t>
                              </m:r>
                            </m:e>
                            <m:sup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𝟐𝟓𝟒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×(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𝟑𝟒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𝟖𝟑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11" y="1657782"/>
                <a:ext cx="8717451" cy="7043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24510" y="2590800"/>
                <a:ext cx="3345724" cy="6552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𝑺𝑺𝑫</m:t>
                              </m:r>
                            </m:e>
                            <m:sup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𝟖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𝟖𝟑</m:t>
                              </m:r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𝟖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𝟐𝟒𝟎</m:t>
                          </m:r>
                        </m:den>
                      </m:f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10" y="2590800"/>
                <a:ext cx="3345724" cy="6552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438401" y="3982998"/>
            <a:ext cx="808235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H.W</a:t>
            </a:r>
          </a:p>
        </p:txBody>
      </p:sp>
    </p:spTree>
    <p:extLst>
      <p:ext uri="{BB962C8B-B14F-4D97-AF65-F5344CB8AC3E}">
        <p14:creationId xmlns:p14="http://schemas.microsoft.com/office/powerpoint/2010/main" val="20687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6200" y="18197"/>
            <a:ext cx="43348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 CURVE</a:t>
            </a:r>
            <a:endParaRPr lang="en-US" sz="3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2221" y="605441"/>
            <a:ext cx="1074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transition curves is to permit the gradual introduction of centrifugal forces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66487" y="2857315"/>
            <a:ext cx="53721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form of the transition curve should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(spiral) so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rate of change in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radial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acceleration (C)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constant</a:t>
            </a: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5638800" y="2064842"/>
            <a:ext cx="5303838" cy="4688653"/>
            <a:chOff x="3459" y="9023"/>
            <a:chExt cx="5953" cy="5197"/>
          </a:xfrm>
        </p:grpSpPr>
        <p:grpSp>
          <p:nvGrpSpPr>
            <p:cNvPr id="9" name="Group 3"/>
            <p:cNvGrpSpPr>
              <a:grpSpLocks/>
            </p:cNvGrpSpPr>
            <p:nvPr/>
          </p:nvGrpSpPr>
          <p:grpSpPr bwMode="auto">
            <a:xfrm>
              <a:off x="3459" y="9023"/>
              <a:ext cx="5953" cy="5197"/>
              <a:chOff x="3459" y="9125"/>
              <a:chExt cx="5953" cy="5197"/>
            </a:xfrm>
          </p:grpSpPr>
          <p:grpSp>
            <p:nvGrpSpPr>
              <p:cNvPr id="11" name="Group 4"/>
              <p:cNvGrpSpPr>
                <a:grpSpLocks/>
              </p:cNvGrpSpPr>
              <p:nvPr/>
            </p:nvGrpSpPr>
            <p:grpSpPr bwMode="auto">
              <a:xfrm>
                <a:off x="3459" y="9125"/>
                <a:ext cx="5244" cy="5197"/>
                <a:chOff x="3459" y="9125"/>
                <a:chExt cx="5244" cy="5197"/>
              </a:xfrm>
            </p:grpSpPr>
            <p:sp>
              <p:nvSpPr>
                <p:cNvPr id="15" name="Freeform 5"/>
                <p:cNvSpPr>
                  <a:spLocks/>
                </p:cNvSpPr>
                <p:nvPr/>
              </p:nvSpPr>
              <p:spPr bwMode="auto">
                <a:xfrm>
                  <a:off x="3459" y="12073"/>
                  <a:ext cx="2345" cy="2249"/>
                </a:xfrm>
                <a:custGeom>
                  <a:avLst/>
                  <a:gdLst>
                    <a:gd name="T0" fmla="*/ 0 w 2345"/>
                    <a:gd name="T1" fmla="*/ 2249 h 2249"/>
                    <a:gd name="T2" fmla="*/ 1801 w 2345"/>
                    <a:gd name="T3" fmla="*/ 1387 h 2249"/>
                    <a:gd name="T4" fmla="*/ 2291 w 2345"/>
                    <a:gd name="T5" fmla="*/ 752 h 2249"/>
                    <a:gd name="T6" fmla="*/ 2126 w 2345"/>
                    <a:gd name="T7" fmla="*/ 112 h 2249"/>
                    <a:gd name="T8" fmla="*/ 1411 w 2345"/>
                    <a:gd name="T9" fmla="*/ 147 h 2249"/>
                    <a:gd name="T10" fmla="*/ 1281 w 2345"/>
                    <a:gd name="T11" fmla="*/ 992 h 2249"/>
                    <a:gd name="T12" fmla="*/ 1861 w 2345"/>
                    <a:gd name="T13" fmla="*/ 942 h 2249"/>
                    <a:gd name="T14" fmla="*/ 1791 w 2345"/>
                    <a:gd name="T15" fmla="*/ 467 h 2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345" h="2249">
                      <a:moveTo>
                        <a:pt x="0" y="2249"/>
                      </a:moveTo>
                      <a:cubicBezTo>
                        <a:pt x="709" y="1942"/>
                        <a:pt x="1419" y="1636"/>
                        <a:pt x="1801" y="1387"/>
                      </a:cubicBezTo>
                      <a:cubicBezTo>
                        <a:pt x="2183" y="1138"/>
                        <a:pt x="2237" y="964"/>
                        <a:pt x="2291" y="752"/>
                      </a:cubicBezTo>
                      <a:cubicBezTo>
                        <a:pt x="2345" y="540"/>
                        <a:pt x="2273" y="213"/>
                        <a:pt x="2126" y="112"/>
                      </a:cubicBezTo>
                      <a:cubicBezTo>
                        <a:pt x="1979" y="11"/>
                        <a:pt x="1552" y="0"/>
                        <a:pt x="1411" y="147"/>
                      </a:cubicBezTo>
                      <a:cubicBezTo>
                        <a:pt x="1270" y="294"/>
                        <a:pt x="1206" y="859"/>
                        <a:pt x="1281" y="992"/>
                      </a:cubicBezTo>
                      <a:cubicBezTo>
                        <a:pt x="1356" y="1125"/>
                        <a:pt x="1776" y="1029"/>
                        <a:pt x="1861" y="942"/>
                      </a:cubicBezTo>
                      <a:cubicBezTo>
                        <a:pt x="1946" y="855"/>
                        <a:pt x="1802" y="548"/>
                        <a:pt x="1791" y="467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6" name="Group 6"/>
                <p:cNvGrpSpPr>
                  <a:grpSpLocks/>
                </p:cNvGrpSpPr>
                <p:nvPr/>
              </p:nvGrpSpPr>
              <p:grpSpPr bwMode="auto">
                <a:xfrm>
                  <a:off x="3459" y="11627"/>
                  <a:ext cx="2747" cy="2695"/>
                  <a:chOff x="3459" y="11627"/>
                  <a:chExt cx="2747" cy="2695"/>
                </a:xfrm>
              </p:grpSpPr>
              <p:sp>
                <p:nvSpPr>
                  <p:cNvPr id="26" name="Freeform 7"/>
                  <p:cNvSpPr>
                    <a:spLocks/>
                  </p:cNvSpPr>
                  <p:nvPr/>
                </p:nvSpPr>
                <p:spPr bwMode="auto">
                  <a:xfrm>
                    <a:off x="3459" y="11627"/>
                    <a:ext cx="2747" cy="2695"/>
                  </a:xfrm>
                  <a:custGeom>
                    <a:avLst/>
                    <a:gdLst>
                      <a:gd name="T0" fmla="*/ 0 w 2747"/>
                      <a:gd name="T1" fmla="*/ 2695 h 2695"/>
                      <a:gd name="T2" fmla="*/ 1489 w 2747"/>
                      <a:gd name="T3" fmla="*/ 2418 h 2695"/>
                      <a:gd name="T4" fmla="*/ 2345 w 2747"/>
                      <a:gd name="T5" fmla="*/ 1954 h 2695"/>
                      <a:gd name="T6" fmla="*/ 2717 w 2747"/>
                      <a:gd name="T7" fmla="*/ 1101 h 2695"/>
                      <a:gd name="T8" fmla="*/ 2526 w 2747"/>
                      <a:gd name="T9" fmla="*/ 207 h 2695"/>
                      <a:gd name="T10" fmla="*/ 1407 w 2747"/>
                      <a:gd name="T11" fmla="*/ 118 h 2695"/>
                      <a:gd name="T12" fmla="*/ 666 w 2747"/>
                      <a:gd name="T13" fmla="*/ 917 h 2695"/>
                      <a:gd name="T14" fmla="*/ 247 w 2747"/>
                      <a:gd name="T15" fmla="*/ 1865 h 2695"/>
                      <a:gd name="T16" fmla="*/ 49 w 2747"/>
                      <a:gd name="T17" fmla="*/ 2593 h 26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47" h="2695">
                        <a:moveTo>
                          <a:pt x="0" y="2695"/>
                        </a:moveTo>
                        <a:cubicBezTo>
                          <a:pt x="549" y="2618"/>
                          <a:pt x="1098" y="2541"/>
                          <a:pt x="1489" y="2418"/>
                        </a:cubicBezTo>
                        <a:cubicBezTo>
                          <a:pt x="1880" y="2295"/>
                          <a:pt x="2140" y="2173"/>
                          <a:pt x="2345" y="1954"/>
                        </a:cubicBezTo>
                        <a:cubicBezTo>
                          <a:pt x="2550" y="1735"/>
                          <a:pt x="2687" y="1392"/>
                          <a:pt x="2717" y="1101"/>
                        </a:cubicBezTo>
                        <a:cubicBezTo>
                          <a:pt x="2747" y="810"/>
                          <a:pt x="2744" y="371"/>
                          <a:pt x="2526" y="207"/>
                        </a:cubicBezTo>
                        <a:cubicBezTo>
                          <a:pt x="2308" y="43"/>
                          <a:pt x="1717" y="0"/>
                          <a:pt x="1407" y="118"/>
                        </a:cubicBezTo>
                        <a:cubicBezTo>
                          <a:pt x="1097" y="236"/>
                          <a:pt x="859" y="626"/>
                          <a:pt x="666" y="917"/>
                        </a:cubicBezTo>
                        <a:cubicBezTo>
                          <a:pt x="473" y="1208"/>
                          <a:pt x="350" y="1586"/>
                          <a:pt x="247" y="1865"/>
                        </a:cubicBezTo>
                        <a:cubicBezTo>
                          <a:pt x="144" y="2144"/>
                          <a:pt x="96" y="2368"/>
                          <a:pt x="49" y="2593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cxnSp>
                <p:nvCxnSpPr>
                  <p:cNvPr id="2056" name="AutoShape 8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3483" y="14220"/>
                    <a:ext cx="21" cy="102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17" name="Arc 9"/>
                <p:cNvSpPr>
                  <a:spLocks/>
                </p:cNvSpPr>
                <p:nvPr/>
              </p:nvSpPr>
              <p:spPr bwMode="auto">
                <a:xfrm>
                  <a:off x="3639" y="14135"/>
                  <a:ext cx="143" cy="18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Arc 10"/>
                <p:cNvSpPr>
                  <a:spLocks/>
                </p:cNvSpPr>
                <p:nvPr/>
              </p:nvSpPr>
              <p:spPr bwMode="auto">
                <a:xfrm>
                  <a:off x="3459" y="13995"/>
                  <a:ext cx="180" cy="14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9" name="Group 11"/>
                <p:cNvGrpSpPr>
                  <a:grpSpLocks/>
                </p:cNvGrpSpPr>
                <p:nvPr/>
              </p:nvGrpSpPr>
              <p:grpSpPr bwMode="auto">
                <a:xfrm>
                  <a:off x="3848" y="13920"/>
                  <a:ext cx="277" cy="300"/>
                  <a:chOff x="3848" y="13920"/>
                  <a:chExt cx="277" cy="300"/>
                </a:xfrm>
              </p:grpSpPr>
              <p:sp>
                <p:nvSpPr>
                  <p:cNvPr id="24" name="WordArt 12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3848" y="13995"/>
                    <a:ext cx="180" cy="225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10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45</a:t>
                    </a:r>
                    <a:endParaRPr lang="en-US" sz="10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25" name="WordArt 13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4054" y="13920"/>
                    <a:ext cx="71" cy="75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8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o</a:t>
                    </a:r>
                    <a:endParaRPr lang="en-US" sz="8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20" name="Group 14"/>
                <p:cNvGrpSpPr>
                  <a:grpSpLocks/>
                </p:cNvGrpSpPr>
                <p:nvPr/>
              </p:nvGrpSpPr>
              <p:grpSpPr bwMode="auto">
                <a:xfrm>
                  <a:off x="3571" y="13620"/>
                  <a:ext cx="277" cy="300"/>
                  <a:chOff x="3848" y="13920"/>
                  <a:chExt cx="277" cy="300"/>
                </a:xfrm>
              </p:grpSpPr>
              <p:sp>
                <p:nvSpPr>
                  <p:cNvPr id="22" name="WordArt 15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3848" y="13995"/>
                    <a:ext cx="180" cy="225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10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45</a:t>
                    </a:r>
                    <a:endParaRPr lang="en-US" sz="10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23" name="WordArt 16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4054" y="13920"/>
                    <a:ext cx="71" cy="75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8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o</a:t>
                    </a:r>
                    <a:endParaRPr lang="en-US" sz="8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cxnSp>
              <p:nvCxnSpPr>
                <p:cNvPr id="2065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3459" y="9125"/>
                  <a:ext cx="0" cy="519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66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3459" y="14322"/>
                  <a:ext cx="5244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67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3459" y="9973"/>
                  <a:ext cx="4400" cy="434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1" name="Freeform 20"/>
                <p:cNvSpPr>
                  <a:spLocks/>
                </p:cNvSpPr>
                <p:nvPr/>
              </p:nvSpPr>
              <p:spPr bwMode="auto">
                <a:xfrm>
                  <a:off x="3459" y="10863"/>
                  <a:ext cx="3725" cy="3459"/>
                </a:xfrm>
                <a:custGeom>
                  <a:avLst/>
                  <a:gdLst>
                    <a:gd name="T0" fmla="*/ 0 w 3463"/>
                    <a:gd name="T1" fmla="*/ 3184 h 3184"/>
                    <a:gd name="T2" fmla="*/ 1878 w 3463"/>
                    <a:gd name="T3" fmla="*/ 3000 h 3184"/>
                    <a:gd name="T4" fmla="*/ 2977 w 3463"/>
                    <a:gd name="T5" fmla="*/ 2177 h 3184"/>
                    <a:gd name="T6" fmla="*/ 3420 w 3463"/>
                    <a:gd name="T7" fmla="*/ 839 h 3184"/>
                    <a:gd name="T8" fmla="*/ 3236 w 3463"/>
                    <a:gd name="T9" fmla="*/ 0 h 3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63" h="3184">
                      <a:moveTo>
                        <a:pt x="0" y="3184"/>
                      </a:moveTo>
                      <a:cubicBezTo>
                        <a:pt x="691" y="3176"/>
                        <a:pt x="1382" y="3168"/>
                        <a:pt x="1878" y="3000"/>
                      </a:cubicBezTo>
                      <a:cubicBezTo>
                        <a:pt x="2374" y="2832"/>
                        <a:pt x="2720" y="2537"/>
                        <a:pt x="2977" y="2177"/>
                      </a:cubicBezTo>
                      <a:cubicBezTo>
                        <a:pt x="3234" y="1817"/>
                        <a:pt x="3377" y="1202"/>
                        <a:pt x="3420" y="839"/>
                      </a:cubicBezTo>
                      <a:cubicBezTo>
                        <a:pt x="3463" y="476"/>
                        <a:pt x="3349" y="238"/>
                        <a:pt x="3236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" name="WordArt 21"/>
              <p:cNvSpPr>
                <a:spLocks noChangeArrowheads="1" noChangeShapeType="1" noTextEdit="1"/>
              </p:cNvSpPr>
              <p:nvPr/>
            </p:nvSpPr>
            <p:spPr bwMode="auto">
              <a:xfrm>
                <a:off x="7655" y="11909"/>
                <a:ext cx="1275" cy="285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1200" kern="10">
                    <a:ln w="9525">
                      <a:solidFill>
                        <a:srgbClr val="3F3151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cubic parabola</a:t>
                </a:r>
                <a:endParaRPr lang="en-US" sz="1200" kern="10">
                  <a:ln w="9525">
                    <a:solidFill>
                      <a:srgbClr val="3F3151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13" name="WordArt 22"/>
              <p:cNvSpPr>
                <a:spLocks noChangeArrowheads="1" noChangeShapeType="1" noTextEdit="1"/>
              </p:cNvSpPr>
              <p:nvPr/>
            </p:nvSpPr>
            <p:spPr bwMode="auto">
              <a:xfrm>
                <a:off x="7327" y="12783"/>
                <a:ext cx="2085" cy="285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1200" kern="10">
                    <a:ln w="9525">
                      <a:solidFill>
                        <a:srgbClr val="3F3151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Bernouilli`s lemniscates</a:t>
                </a:r>
                <a:endParaRPr lang="en-US" sz="1200" kern="10">
                  <a:ln w="9525">
                    <a:solidFill>
                      <a:srgbClr val="3F3151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14" name="WordArt 23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31" y="13351"/>
                <a:ext cx="480" cy="285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1200" kern="10">
                    <a:ln w="9525">
                      <a:solidFill>
                        <a:srgbClr val="3F3151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spiral</a:t>
                </a:r>
                <a:endParaRPr lang="en-US" sz="1200" kern="10">
                  <a:ln w="9525">
                    <a:solidFill>
                      <a:srgbClr val="3F3151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cxnSp>
            <p:nvCxnSpPr>
              <p:cNvPr id="2072" name="AutoShape 24"/>
              <p:cNvCxnSpPr>
                <a:cxnSpLocks noChangeShapeType="1"/>
              </p:cNvCxnSpPr>
              <p:nvPr/>
            </p:nvCxnSpPr>
            <p:spPr bwMode="auto">
              <a:xfrm rot="10800000">
                <a:off x="5603" y="13242"/>
                <a:ext cx="1180" cy="26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73" name="AutoShape 25"/>
              <p:cNvCxnSpPr>
                <a:cxnSpLocks noChangeShapeType="1"/>
              </p:cNvCxnSpPr>
              <p:nvPr/>
            </p:nvCxnSpPr>
            <p:spPr bwMode="auto">
              <a:xfrm rot="10800000">
                <a:off x="6206" y="12719"/>
                <a:ext cx="1057" cy="285"/>
              </a:xfrm>
              <a:prstGeom prst="bentConnector3">
                <a:avLst>
                  <a:gd name="adj1" fmla="val 49954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74" name="AutoShape 26"/>
              <p:cNvCxnSpPr>
                <a:cxnSpLocks noChangeShapeType="1"/>
              </p:cNvCxnSpPr>
              <p:nvPr/>
            </p:nvCxnSpPr>
            <p:spPr bwMode="auto">
              <a:xfrm rot="10800000">
                <a:off x="7184" y="11909"/>
                <a:ext cx="376" cy="164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" name="WordArt 27"/>
            <p:cNvSpPr>
              <a:spLocks noChangeArrowheads="1" noChangeShapeType="1" noTextEdit="1"/>
            </p:cNvSpPr>
            <p:nvPr/>
          </p:nvSpPr>
          <p:spPr bwMode="auto">
            <a:xfrm rot="-24254665">
              <a:off x="6649" y="10072"/>
              <a:ext cx="1354" cy="20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200" kern="10">
                  <a:ln w="9525">
                    <a:solidFill>
                      <a:srgbClr val="3F3151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Major axis</a:t>
              </a:r>
              <a:endParaRPr lang="en-US" sz="1200" kern="10">
                <a:ln w="9525">
                  <a:solidFill>
                    <a:srgbClr val="3F3151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482221" y="1295401"/>
            <a:ext cx="10896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radial acceleration experienced by the vehicle travelling at a given velocity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 )changes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zero on the tangent to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(V2/R)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on the circular arc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52600" y="6187825"/>
            <a:ext cx="3452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Types of transition </a:t>
            </a:r>
            <a:r>
              <a:rPr lang="en-US" sz="2400" b="1" dirty="0">
                <a:solidFill>
                  <a:srgbClr val="FF0000"/>
                </a:solidFill>
              </a:rPr>
              <a:t>curves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8049" y="4724153"/>
            <a:ext cx="55411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 provides a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convenient space</a:t>
            </a:r>
          </a:p>
          <a:p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super-elevation  runoff and widening</a:t>
            </a:r>
          </a:p>
        </p:txBody>
      </p:sp>
    </p:spTree>
    <p:extLst>
      <p:ext uri="{BB962C8B-B14F-4D97-AF65-F5344CB8AC3E}">
        <p14:creationId xmlns:p14="http://schemas.microsoft.com/office/powerpoint/2010/main" val="146626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53" r="3153"/>
          <a:stretch/>
        </p:blipFill>
        <p:spPr bwMode="auto">
          <a:xfrm>
            <a:off x="6649172" y="1754832"/>
            <a:ext cx="5376781" cy="462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0" y="152400"/>
            <a:ext cx="3395481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Spiral curve formula</a:t>
            </a:r>
            <a:endParaRPr 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57200" y="846246"/>
                <a:ext cx="40035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Centripetal Acceleration 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846246"/>
                <a:ext cx="4003597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283" t="-10526" r="-152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5814344" y="1137526"/>
                <a:ext cx="1318886" cy="8637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0B05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400" b="1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344" y="1137526"/>
                <a:ext cx="1318886" cy="86376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630646" y="1524001"/>
                <a:ext cx="11634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46" y="1524001"/>
                <a:ext cx="116346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543800" y="1384742"/>
            <a:ext cx="3393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circular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 at S.C</a:t>
            </a: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16710" y="1524000"/>
            <a:ext cx="2499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tangent at T.S</a:t>
            </a:r>
            <a:endParaRPr 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721188" y="2117326"/>
                <a:ext cx="3821752" cy="8000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for such change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70C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sub>
                        </m:sSub>
                      </m:num>
                      <m:den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𝑽</m:t>
                        </m:r>
                      </m:den>
                    </m:f>
                  </m:oMath>
                </a14:m>
                <a:endPara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88" y="2117326"/>
                <a:ext cx="3821752" cy="800027"/>
              </a:xfrm>
              <a:prstGeom prst="rect">
                <a:avLst/>
              </a:prstGeom>
              <a:blipFill rotWithShape="0">
                <a:blip r:embed="rId6"/>
                <a:stretch>
                  <a:fillRect l="-2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80759" y="3254149"/>
            <a:ext cx="40241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C is the rate of change in centripetal acceleration </a:t>
            </a:r>
            <a:endParaRPr lang="en-US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4311840" y="3577313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5011287" y="3019500"/>
                <a:ext cx="1637884" cy="13002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𝑪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𝑽</m:t>
                                  </m:r>
                                </m:e>
                                <m:sup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𝑹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𝑺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287" y="3019500"/>
                <a:ext cx="1637884" cy="130029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Arrow 18"/>
          <p:cNvSpPr/>
          <p:nvPr/>
        </p:nvSpPr>
        <p:spPr>
          <a:xfrm>
            <a:off x="1136739" y="4555866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157214" y="4215133"/>
                <a:ext cx="1384674" cy="866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𝑺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𝑪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7214" y="4215133"/>
                <a:ext cx="1384674" cy="86613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1212376" y="5486401"/>
                <a:ext cx="2118850" cy="866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𝑺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𝟒𝟔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𝑪𝑹</m:t>
                          </m:r>
                        </m:den>
                      </m:f>
                    </m:oMath>
                  </m:oMathPara>
                </a14:m>
                <a:endPara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376" y="5486401"/>
                <a:ext cx="2118850" cy="86613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3678923" y="5413406"/>
                <a:ext cx="1480918" cy="1330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𝑳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𝑺</m:t>
                        </m:r>
                      </m:sub>
                    </m:sSub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m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𝑽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Km/h</a:t>
                </a:r>
              </a:p>
              <a:p>
                <a:r>
                  <a:rPr lang="en-US" sz="2000" b="1" i="1" dirty="0">
                    <a:solidFill>
                      <a:srgbClr val="002060"/>
                    </a:solidFill>
                    <a:latin typeface="Cambria Math"/>
                    <a:cs typeface="Times New Roman" panose="02020603050405020304" pitchFamily="18" charset="0"/>
                  </a:rPr>
                  <a:t>R</a:t>
                </a:r>
                <a:r>
                  <a:rPr lang="en-US" sz="2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in m</a:t>
                </a:r>
              </a:p>
              <a:p>
                <a:r>
                  <a:rPr lang="en-US" sz="2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 in m/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𝒔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</a:t>
                </a:r>
                <a:endParaRPr lang="en-US" sz="20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8923" y="5413406"/>
                <a:ext cx="1480918" cy="1330429"/>
              </a:xfrm>
              <a:prstGeom prst="rect">
                <a:avLst/>
              </a:prstGeom>
              <a:blipFill rotWithShape="0">
                <a:blip r:embed="rId10"/>
                <a:stretch>
                  <a:fillRect l="-4115" t="-2294" r="-3704" b="-7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638801" y="6220615"/>
            <a:ext cx="5055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Cambria Math"/>
                <a:cs typeface="Times New Roman" panose="02020603050405020304" pitchFamily="18" charset="0"/>
              </a:rPr>
              <a:t>C = 0.9 – 1.4     </a:t>
            </a: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comfort and safety</a:t>
            </a:r>
            <a:endParaRPr lang="en-US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55" y="457200"/>
            <a:ext cx="11932739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00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6199" y="152401"/>
            <a:ext cx="39116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SUPERELEVATION</a:t>
            </a:r>
            <a:endParaRPr lang="en-US" sz="3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984914"/>
            <a:ext cx="11828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inclination of the roadway toward the center of the curve is known as superelevation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2205336"/>
            <a:ext cx="11506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vehicle is moving around a circular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 it endures a centrifugal acceleration  </a:t>
            </a:r>
            <a:endParaRPr lang="en-US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024410"/>
            <a:ext cx="1120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balance the effect of the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centrifugal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acceleration, the road is inclined toward the center of the curve</a:t>
            </a:r>
          </a:p>
        </p:txBody>
      </p:sp>
    </p:spTree>
    <p:extLst>
      <p:ext uri="{BB962C8B-B14F-4D97-AF65-F5344CB8AC3E}">
        <p14:creationId xmlns:p14="http://schemas.microsoft.com/office/powerpoint/2010/main" val="31200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52800" y="225189"/>
            <a:ext cx="47370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HORIZONTAL CURVES</a:t>
            </a:r>
            <a:endParaRPr lang="en-US" sz="3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1" y="914400"/>
            <a:ext cx="5264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types of horizontal curves: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1" y="914400"/>
            <a:ext cx="6638499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0" y="4495801"/>
            <a:ext cx="632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Simple - curve with single constant radius.</a:t>
            </a:r>
          </a:p>
        </p:txBody>
      </p:sp>
    </p:spTree>
    <p:extLst>
      <p:ext uri="{BB962C8B-B14F-4D97-AF65-F5344CB8AC3E}">
        <p14:creationId xmlns:p14="http://schemas.microsoft.com/office/powerpoint/2010/main" val="2715450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6127"/>
            <a:ext cx="7467600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2825424"/>
            <a:ext cx="464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Compound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two or more 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curves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succession, turning in 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the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direction.</a:t>
            </a:r>
          </a:p>
        </p:txBody>
      </p:sp>
    </p:spTree>
    <p:extLst>
      <p:ext uri="{BB962C8B-B14F-4D97-AF65-F5344CB8AC3E}">
        <p14:creationId xmlns:p14="http://schemas.microsoft.com/office/powerpoint/2010/main" val="186174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743201"/>
            <a:ext cx="632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Reverse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two simple curves with equal radii 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turning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opposite directions with a</a:t>
            </a: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common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tangent.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"/>
            <a:ext cx="628365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42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907" t="3333" r="12907" b="-2001"/>
          <a:stretch/>
        </p:blipFill>
        <p:spPr bwMode="auto">
          <a:xfrm>
            <a:off x="4648200" y="91440"/>
            <a:ext cx="7457890" cy="676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2590800"/>
            <a:ext cx="5791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Spiral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also called transition curves; 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placed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tangents and circular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curves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between two adjacent circular 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curves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substantially different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radii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2630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52401"/>
            <a:ext cx="384111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Horizontal Curve Formulas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447800"/>
            <a:ext cx="5638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NewRomanPSMT"/>
              </a:rPr>
              <a:t>It is a measure of  the sharpness of the </a:t>
            </a:r>
            <a:r>
              <a:rPr lang="en-US" sz="2000" dirty="0">
                <a:solidFill>
                  <a:srgbClr val="0070C0"/>
                </a:solidFill>
                <a:latin typeface="TimesNewRomanPSMT"/>
              </a:rPr>
              <a:t>curve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01" r="8701"/>
          <a:stretch/>
        </p:blipFill>
        <p:spPr bwMode="auto">
          <a:xfrm>
            <a:off x="5608878" y="992833"/>
            <a:ext cx="6305550" cy="5865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4800" y="762001"/>
            <a:ext cx="1135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Degree of Curve (D) – angle subtended by 100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meter arc,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 horizontal curve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683708" y="2036003"/>
                <a:ext cx="143763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𝑳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𝑫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708" y="2036003"/>
                <a:ext cx="1437638" cy="7861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429001" y="2025766"/>
                <a:ext cx="1631601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𝟏𝟎𝟎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 ∆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𝑫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1" y="2025766"/>
                <a:ext cx="1631601" cy="7838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Arrow 9"/>
          <p:cNvSpPr/>
          <p:nvPr/>
        </p:nvSpPr>
        <p:spPr>
          <a:xfrm>
            <a:off x="2501646" y="2336757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86727" y="3134111"/>
                <a:ext cx="1817549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𝑫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𝟑𝟔𝟎</m:t>
                          </m:r>
                        </m:den>
                      </m:f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𝝅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27" y="3134111"/>
                <a:ext cx="1817549" cy="78624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Arrow 11"/>
          <p:cNvSpPr/>
          <p:nvPr/>
        </p:nvSpPr>
        <p:spPr>
          <a:xfrm>
            <a:off x="2726140" y="3434897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3663717" y="3134111"/>
                <a:ext cx="1920141" cy="79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𝑫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𝟓𝟕𝟐𝟗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717" y="3134111"/>
                <a:ext cx="1920141" cy="7913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24564" y="4085766"/>
            <a:ext cx="70906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degree of curve can be determined if the radius is known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1094539" y="4715696"/>
                <a:ext cx="1631601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B0F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2400" b="1" i="1" dirty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𝟏𝟎𝟎</m:t>
                          </m:r>
                          <m: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 ∆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𝑫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539" y="4715696"/>
                <a:ext cx="1631601" cy="7838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3054060" y="5407166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211818" y="4990642"/>
                <a:ext cx="1856983" cy="10177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32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  <m:r>
                            <a:rPr lang="en-US" sz="32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n-US" sz="32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32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𝟏𝟖𝟎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818" y="4990642"/>
                <a:ext cx="1856983" cy="101771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586726" y="5751773"/>
                <a:ext cx="2347117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B0F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𝑫</m:t>
                      </m:r>
                      <m:r>
                        <a:rPr lang="en-US" sz="2400" b="1" i="1" dirty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𝟏𝟎𝟎</m:t>
                          </m:r>
                          <m: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𝟑𝟔𝟎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𝝅</m:t>
                          </m:r>
                          <m:r>
                            <a:rPr lang="en-US" sz="2400" b="1" i="1" dirty="0">
                              <a:solidFill>
                                <a:srgbClr val="00B0F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26" y="5751773"/>
                <a:ext cx="2347117" cy="78624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221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510" y="16988"/>
            <a:ext cx="157767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85800"/>
            <a:ext cx="1150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intersection angle of a 4° curve is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55°25’,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PC is located at station 238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44.75. Determine the length of the curve, the station of the PT</a:t>
            </a:r>
          </a:p>
        </p:txBody>
      </p:sp>
      <p:sp>
        <p:nvSpPr>
          <p:cNvPr id="8" name="Rectangle 7"/>
          <p:cNvSpPr/>
          <p:nvPr/>
        </p:nvSpPr>
        <p:spPr>
          <a:xfrm>
            <a:off x="326244" y="1516796"/>
            <a:ext cx="118013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294398" y="3889958"/>
            <a:ext cx="2148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of curve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9461" y="2825121"/>
            <a:ext cx="2132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Radius of curve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31335" y="4846368"/>
                <a:ext cx="5444119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𝟏𝟒𝟑𝟐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𝝅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𝟓𝟓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𝟒𝟏𝟔𝟕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𝟏𝟖𝟎</m:t>
                          </m:r>
                        </m:den>
                      </m:f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𝟏𝟑𝟖𝟓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35" y="4846368"/>
                <a:ext cx="5444119" cy="79387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41524" y="5654723"/>
            <a:ext cx="5092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station 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 = station at PC + L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77545" y="6216003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23844.75 + 1385.4 = 252 + 30.17 </a:t>
            </a:r>
            <a:endParaRPr 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000" y="1674172"/>
            <a:ext cx="4824360" cy="49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2915285" y="3761169"/>
                <a:ext cx="1437638" cy="786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𝟏𝟖𝟎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285" y="3761169"/>
                <a:ext cx="1437638" cy="7863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04800" y="2005126"/>
            <a:ext cx="7261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Determine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radius using degree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curve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301775" y="2660301"/>
                <a:ext cx="4775538" cy="79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𝑹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𝟓𝟕𝟐𝟗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𝑫</m:t>
                          </m:r>
                        </m:den>
                      </m:f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𝟓𝟕𝟐𝟗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𝟏𝟒𝟑𝟐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775" y="2660301"/>
                <a:ext cx="4775538" cy="79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975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0"/>
            <a:ext cx="71912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" y="111794"/>
            <a:ext cx="40386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Formulas for Simple Curves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687120" y="838200"/>
                <a:ext cx="1929759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𝒕𝒂𝒏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20" y="838200"/>
                <a:ext cx="1929759" cy="7838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644639" y="1622004"/>
                <a:ext cx="2014719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𝑪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𝒔𝒊𝒏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39" y="1622004"/>
                <a:ext cx="2014719" cy="7838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687120" y="2417652"/>
                <a:ext cx="243207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𝑬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𝒔𝒆𝒄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20" y="2417652"/>
                <a:ext cx="2432076" cy="7838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687120" y="3423233"/>
                <a:ext cx="2770310" cy="1081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𝑬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400" b="1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𝒄𝒐𝒔</m:t>
                              </m:r>
                              <m:f>
                                <m:fPr>
                                  <m:ctrlPr>
                                    <a:rPr lang="en-US" sz="2400" b="1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∆</m:t>
                                  </m:r>
                                </m:num>
                                <m:den>
                                  <m:r>
                                    <a:rPr lang="en-US" sz="2400" b="1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20" y="3423233"/>
                <a:ext cx="2770310" cy="10817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687121" y="4522924"/>
                <a:ext cx="4813049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𝒄𝒐𝒔</m:t>
                      </m:r>
                      <m:f>
                        <m:f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𝒄𝒐𝒔</m:t>
                          </m:r>
                          <m:f>
                            <m:fPr>
                              <m:ctrlPr>
                                <a:rPr lang="en-US" sz="24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num>
                            <m:den>
                              <m:r>
                                <a:rPr lang="en-US" sz="2400" b="1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21" y="4522924"/>
                <a:ext cx="4813049" cy="92217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75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284" y="152401"/>
            <a:ext cx="498886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Sight Distance on Horizontal Curves</a:t>
            </a:r>
          </a:p>
        </p:txBody>
      </p:sp>
      <p:sp>
        <p:nvSpPr>
          <p:cNvPr id="5" name="Rectangle 4"/>
          <p:cNvSpPr/>
          <p:nvPr/>
        </p:nvSpPr>
        <p:spPr>
          <a:xfrm>
            <a:off x="6019801" y="158087"/>
            <a:ext cx="28039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Stopping Sight Distance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2912" y="1257081"/>
            <a:ext cx="59916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stopping sight distance is measured along the centerline of the inside lane around the curve</a:t>
            </a:r>
          </a:p>
        </p:txBody>
      </p:sp>
      <p:sp>
        <p:nvSpPr>
          <p:cNvPr id="7" name="Rectangle 6"/>
          <p:cNvSpPr/>
          <p:nvPr/>
        </p:nvSpPr>
        <p:spPr>
          <a:xfrm>
            <a:off x="315852" y="787329"/>
            <a:ext cx="5028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sight line is a chord of the curve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010" y="637401"/>
            <a:ext cx="6321591" cy="6165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29" y="4336307"/>
            <a:ext cx="4781221" cy="2521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315852" y="2590800"/>
                <a:ext cx="1754391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𝑆𝑆𝐷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180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∆°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52" y="2590800"/>
                <a:ext cx="1754391" cy="67056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734507" y="2590117"/>
                <a:ext cx="1840953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180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𝑆𝑆𝐷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07" y="2590117"/>
                <a:ext cx="1840953" cy="67050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Arrow 12"/>
          <p:cNvSpPr/>
          <p:nvPr/>
        </p:nvSpPr>
        <p:spPr>
          <a:xfrm>
            <a:off x="2487325" y="2833035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10613" y="3432885"/>
                <a:ext cx="3481209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Since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70C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𝑅</m:t>
                    </m:r>
                    <m:d>
                      <m:dPr>
                        <m:ctrlP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𝑐𝑜𝑠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∆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13" y="3432885"/>
                <a:ext cx="3481209" cy="645048"/>
              </a:xfrm>
              <a:prstGeom prst="rect">
                <a:avLst/>
              </a:prstGeom>
              <a:blipFill rotWithShape="0">
                <a:blip r:embed="rId6"/>
                <a:stretch>
                  <a:fillRect l="-2627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30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678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TimesNewRomanPSMT</vt:lpstr>
      <vt:lpstr>Wingdings</vt:lpstr>
      <vt:lpstr>Office Theme</vt:lpstr>
      <vt:lpstr>Highway Planning &amp; Design Lecture - 7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Highway Planning &amp; Design Lecture - 7</dc:title>
  <dc:creator>raquim r</dc:creator>
  <cp:lastModifiedBy>raquim r</cp:lastModifiedBy>
  <cp:revision>1</cp:revision>
  <dcterms:created xsi:type="dcterms:W3CDTF">2018-11-18T20:00:30Z</dcterms:created>
  <dcterms:modified xsi:type="dcterms:W3CDTF">2018-11-18T20:00:51Z</dcterms:modified>
</cp:coreProperties>
</file>